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8" r:id="rId7"/>
    <p:sldId id="269" r:id="rId8"/>
    <p:sldId id="262" r:id="rId9"/>
    <p:sldId id="263" r:id="rId10"/>
    <p:sldId id="267" r:id="rId11"/>
    <p:sldId id="264" r:id="rId12"/>
    <p:sldId id="265" r:id="rId13"/>
    <p:sldId id="266" r:id="rId14"/>
    <p:sldId id="25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0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5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1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3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9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6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99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797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1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682E1-A972-4EF4-A048-6EFE2CCE3696}" type="datetimeFigureOut">
              <a:rPr lang="en-US" smtClean="0"/>
              <a:t>7/30/2013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128D-D619-4FE6-A530-3A20D26B10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s.gov/" TargetMode="External"/><Relationship Id="rId2" Type="http://schemas.openxmlformats.org/officeDocument/2006/relationships/hyperlink" Target="http://sjvgeology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erm.org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americanexperience/features/primary-resources/tcrr-twai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American History Part 2: Unit 1 Lecture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Industry and Railroad Boom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6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914400"/>
            <a:ext cx="4587177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3345051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famous Pullman Car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472" y="3293507"/>
            <a:ext cx="429752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89050" y="4648200"/>
            <a:ext cx="2865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Due to a lack of regulation, rail accidents were all too common.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90" y="50678"/>
            <a:ext cx="4044610" cy="331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423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 Controversies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Pullman, Illinois </a:t>
            </a:r>
            <a:r>
              <a:rPr lang="en-US" dirty="0" smtClean="0"/>
              <a:t>– “Company town” where railcars were manufactured; strict control over worker lives</a:t>
            </a:r>
          </a:p>
          <a:p>
            <a:r>
              <a:rPr lang="en-US" dirty="0" smtClean="0"/>
              <a:t>Railroad scandals – </a:t>
            </a:r>
          </a:p>
          <a:p>
            <a:pPr lvl="1"/>
            <a:r>
              <a:rPr lang="en-US" dirty="0" smtClean="0"/>
              <a:t>Abuse of land grant programs</a:t>
            </a:r>
          </a:p>
          <a:p>
            <a:pPr lvl="1"/>
            <a:r>
              <a:rPr lang="en-US" dirty="0" smtClean="0"/>
              <a:t>Fraudulent stocks sales</a:t>
            </a:r>
          </a:p>
          <a:p>
            <a:pPr lvl="1"/>
            <a:r>
              <a:rPr lang="en-US" dirty="0" smtClean="0"/>
              <a:t>Credit </a:t>
            </a:r>
            <a:r>
              <a:rPr lang="en-US" dirty="0" err="1" smtClean="0"/>
              <a:t>Mobilier</a:t>
            </a:r>
            <a:r>
              <a:rPr lang="en-US" dirty="0" smtClean="0"/>
              <a:t> scandal</a:t>
            </a:r>
          </a:p>
          <a:p>
            <a:pPr lvl="1"/>
            <a:r>
              <a:rPr lang="en-US" dirty="0" smtClean="0"/>
              <a:t>Accidents and deaths (no oversight)</a:t>
            </a:r>
          </a:p>
          <a:p>
            <a:pPr lvl="1"/>
            <a:r>
              <a:rPr lang="en-US" dirty="0" smtClean="0"/>
              <a:t>Overcharging of farmers</a:t>
            </a:r>
          </a:p>
        </p:txBody>
      </p:sp>
    </p:spTree>
    <p:extLst>
      <p:ext uri="{BB962C8B-B14F-4D97-AF65-F5344CB8AC3E}">
        <p14:creationId xmlns:p14="http://schemas.microsoft.com/office/powerpoint/2010/main" val="350125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Grange vs. Railroads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Farmers in Grange fought railroad abuses legally</a:t>
            </a:r>
          </a:p>
          <a:p>
            <a:r>
              <a:rPr lang="en-US" u="sng" dirty="0" smtClean="0"/>
              <a:t>Granger Laws </a:t>
            </a:r>
            <a:r>
              <a:rPr lang="en-US" dirty="0" smtClean="0"/>
              <a:t>passed by many Western states</a:t>
            </a:r>
          </a:p>
          <a:p>
            <a:pPr lvl="1"/>
            <a:r>
              <a:rPr lang="en-US" u="sng" dirty="0" smtClean="0"/>
              <a:t>Munn v. Illinois :</a:t>
            </a:r>
            <a:r>
              <a:rPr lang="en-US" dirty="0" smtClean="0"/>
              <a:t>States won right to regulate railroad charges</a:t>
            </a:r>
          </a:p>
          <a:p>
            <a:pPr lvl="1"/>
            <a:r>
              <a:rPr lang="en-US" dirty="0" smtClean="0"/>
              <a:t>Overturned b y Supreme Court, but Congress passes </a:t>
            </a:r>
            <a:r>
              <a:rPr lang="en-US" u="sng" dirty="0" smtClean="0"/>
              <a:t>Interstate Commerce Act </a:t>
            </a:r>
            <a:r>
              <a:rPr lang="en-US" dirty="0" smtClean="0"/>
              <a:t>in 1887</a:t>
            </a:r>
          </a:p>
          <a:p>
            <a:pPr lvl="1"/>
            <a:r>
              <a:rPr lang="en-US" dirty="0" smtClean="0"/>
              <a:t>Designed to oversee railroads – “keep them honest”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5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Railroads Consolidate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Interstate Commerce Commission had little power, but was a beginning of government oversight</a:t>
            </a:r>
          </a:p>
          <a:p>
            <a:r>
              <a:rPr lang="en-US" dirty="0" smtClean="0"/>
              <a:t>Following Panic of 1893, numerous railroads bought up by economically powerful railroad trusts</a:t>
            </a:r>
          </a:p>
          <a:p>
            <a:r>
              <a:rPr lang="en-US" dirty="0" smtClean="0"/>
              <a:t>By 1900, 7 companies control 2/3 of nation’s track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from </a:t>
            </a:r>
            <a:r>
              <a:rPr lang="en-US" dirty="0" smtClean="0">
                <a:hlinkClick r:id="rId2"/>
              </a:rPr>
              <a:t>http://sjvgeology.org</a:t>
            </a:r>
            <a:endParaRPr lang="en-US" dirty="0" smtClean="0"/>
          </a:p>
          <a:p>
            <a:r>
              <a:rPr lang="en-US" dirty="0" smtClean="0"/>
              <a:t>2. from </a:t>
            </a:r>
            <a:r>
              <a:rPr lang="en-US" dirty="0" smtClean="0">
                <a:hlinkClick r:id="rId3"/>
              </a:rPr>
              <a:t>http://www.nps.gov</a:t>
            </a:r>
            <a:endParaRPr lang="en-US" dirty="0" smtClean="0"/>
          </a:p>
          <a:p>
            <a:r>
              <a:rPr lang="en-US" dirty="0" smtClean="0"/>
              <a:t>3. from </a:t>
            </a:r>
            <a:r>
              <a:rPr lang="en-US" dirty="0" smtClean="0">
                <a:hlinkClick r:id="rId4"/>
              </a:rPr>
              <a:t>http://www.oerm.org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53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Rapid Growth of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Rapid Industrial Growth in US at the end of the 19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century.  Factors: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Plentiful natural resources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Government / public support for business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3200" dirty="0" smtClean="0"/>
              <a:t>Large and growing urban population</a:t>
            </a:r>
          </a:p>
        </p:txBody>
      </p:sp>
    </p:spTree>
    <p:extLst>
      <p:ext uri="{BB962C8B-B14F-4D97-AF65-F5344CB8AC3E}">
        <p14:creationId xmlns:p14="http://schemas.microsoft.com/office/powerpoint/2010/main" val="1809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pPr marL="914400" lvl="1" indent="-514350">
              <a:buFont typeface="+mj-lt"/>
              <a:buAutoNum type="arabicPeriod"/>
            </a:pPr>
            <a:r>
              <a:rPr lang="en-US" sz="2800" dirty="0" smtClean="0"/>
              <a:t>Edwin Drake’s Oil drilling process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u="sng" dirty="0" smtClean="0"/>
              <a:t>Bessemer Process </a:t>
            </a:r>
            <a:r>
              <a:rPr lang="en-US" sz="2800" dirty="0" smtClean="0"/>
              <a:t>– produces steel by removing Carbon from Iron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/>
              <a:t>Coal Mining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800" dirty="0" smtClean="0"/>
              <a:t>Railroads are large consumers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962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03218"/>
            <a:ext cx="4343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57800" y="56388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5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Support /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 smtClean="0"/>
              <a:t>Laissez –Faire </a:t>
            </a:r>
            <a:r>
              <a:rPr lang="en-US" dirty="0" smtClean="0"/>
              <a:t>policies toward industry</a:t>
            </a:r>
          </a:p>
          <a:p>
            <a:r>
              <a:rPr lang="en-US" dirty="0" smtClean="0"/>
              <a:t>High tariff</a:t>
            </a:r>
          </a:p>
          <a:p>
            <a:r>
              <a:rPr lang="en-US" dirty="0" smtClean="0"/>
              <a:t>Public financing of Railroads</a:t>
            </a:r>
          </a:p>
          <a:p>
            <a:r>
              <a:rPr lang="en-US" dirty="0" smtClean="0"/>
              <a:t>Government subsidies for business</a:t>
            </a:r>
          </a:p>
          <a:p>
            <a:r>
              <a:rPr lang="en-US" dirty="0" smtClean="0"/>
              <a:t>Large numbers of </a:t>
            </a:r>
            <a:r>
              <a:rPr lang="en-US" u="sng" dirty="0" smtClean="0"/>
              <a:t>immigrants</a:t>
            </a:r>
            <a:r>
              <a:rPr lang="en-US" dirty="0" smtClean="0"/>
              <a:t> arriving to fill jobs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42900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381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67487" y="5181600"/>
            <a:ext cx="138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9521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800600" y="160020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Industrial growth is paralleled by an amazing outburst of American invention</a:t>
            </a:r>
          </a:p>
          <a:p>
            <a:r>
              <a:rPr lang="en-US" dirty="0" smtClean="0"/>
              <a:t>Steel allows for construction of first suspension bridges and skyscrapers</a:t>
            </a:r>
          </a:p>
          <a:p>
            <a:r>
              <a:rPr lang="en-US" dirty="0" smtClean="0"/>
              <a:t>Cities are growing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38600" cy="414337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90625"/>
            <a:ext cx="44196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8600" y="5867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Roebling Bridge in Cincinnati; an early example of steel’s uses.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and its Uses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56483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45457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John Roebling’s 5,989 foot Brooklyn Bridge – completed in 1883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78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Steel and its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Flatiron Building.  Completed in 1902, it is one of New York’s first skyscrapers. 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23280"/>
            <a:ext cx="2790825" cy="528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4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Late 1800’s Inventions: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26968" y="1187594"/>
            <a:ext cx="4038600" cy="4525963"/>
          </a:xfrm>
        </p:spPr>
        <p:txBody>
          <a:bodyPr>
            <a:noAutofit/>
          </a:bodyPr>
          <a:lstStyle/>
          <a:p>
            <a:pPr lvl="1"/>
            <a:r>
              <a:rPr lang="en-US" sz="2800" dirty="0" smtClean="0"/>
              <a:t>Telephone by Alexander Graham Bell</a:t>
            </a:r>
          </a:p>
          <a:p>
            <a:pPr lvl="1"/>
            <a:r>
              <a:rPr lang="en-US" sz="2800" dirty="0" smtClean="0"/>
              <a:t>Light Bulb, phonograph, motion pictures by Thomas Edison</a:t>
            </a:r>
          </a:p>
          <a:p>
            <a:pPr lvl="1"/>
            <a:r>
              <a:rPr lang="en-US" sz="2800" dirty="0" smtClean="0"/>
              <a:t>Electrical power – Perfected by Nikola Tesla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Radio – Tesla</a:t>
            </a:r>
          </a:p>
          <a:p>
            <a:pPr lvl="1"/>
            <a:r>
              <a:rPr lang="en-US" sz="2800" dirty="0" smtClean="0"/>
              <a:t>Photography – growing more available</a:t>
            </a:r>
          </a:p>
          <a:p>
            <a:pPr lvl="1"/>
            <a:r>
              <a:rPr lang="en-US" sz="2800" dirty="0" smtClean="0"/>
              <a:t>Typewriter – Christopher Sholes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27" y="0"/>
            <a:ext cx="16764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276" y="4427392"/>
            <a:ext cx="1840923" cy="231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9426"/>
            <a:ext cx="1544782" cy="2422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File:Edificio Fuller (Flatiron) en 2010 desde el Empire State crop box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743200"/>
            <a:ext cx="30194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80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The Railroad Age</a:t>
            </a:r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</p:spPr>
        <p:txBody>
          <a:bodyPr/>
          <a:lstStyle/>
          <a:p>
            <a:r>
              <a:rPr lang="en-US" dirty="0" smtClean="0"/>
              <a:t>Known as the “</a:t>
            </a:r>
            <a:r>
              <a:rPr lang="en-US" u="sng" dirty="0" smtClean="0"/>
              <a:t>Iron Horse</a:t>
            </a:r>
            <a:r>
              <a:rPr lang="en-US" dirty="0" smtClean="0"/>
              <a:t>”, by 1890, nearly 200,000 miles of track across country</a:t>
            </a:r>
          </a:p>
          <a:p>
            <a:r>
              <a:rPr lang="en-US" dirty="0" smtClean="0"/>
              <a:t>Leads to standardized time zones</a:t>
            </a:r>
          </a:p>
          <a:p>
            <a:r>
              <a:rPr lang="en-US" dirty="0" smtClean="0"/>
              <a:t>Largest consumer of industrial items like steel and coal</a:t>
            </a:r>
          </a:p>
          <a:p>
            <a:r>
              <a:rPr lang="en-US" dirty="0" smtClean="0"/>
              <a:t>Allows country to grow </a:t>
            </a:r>
          </a:p>
          <a:p>
            <a:r>
              <a:rPr lang="en-US" dirty="0" smtClean="0"/>
              <a:t>Cities spring up along tracks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59436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*Click for a primary source description of the railroad by Mark Twain.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2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444</Words>
  <Application>Microsoft Office PowerPoint</Application>
  <PresentationFormat>On-screen Show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American History Part 2: Unit 1 Lecture 2</vt:lpstr>
      <vt:lpstr>The Rapid Growth of Industry</vt:lpstr>
      <vt:lpstr>Natural Resources</vt:lpstr>
      <vt:lpstr>Public Support / Immigrants</vt:lpstr>
      <vt:lpstr>Innovation</vt:lpstr>
      <vt:lpstr>Steel and its Uses</vt:lpstr>
      <vt:lpstr>Steel and its Uses</vt:lpstr>
      <vt:lpstr>Late 1800’s Inventions: </vt:lpstr>
      <vt:lpstr>The Railroad Age*</vt:lpstr>
      <vt:lpstr>PowerPoint Presentation</vt:lpstr>
      <vt:lpstr>Railroad Controversies</vt:lpstr>
      <vt:lpstr>Grange vs. Railroads</vt:lpstr>
      <vt:lpstr>Railroads Consolidate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History Part 2: Unit 1 Lecture 2</dc:title>
  <dc:creator>Monks</dc:creator>
  <cp:lastModifiedBy>Monks</cp:lastModifiedBy>
  <cp:revision>9</cp:revision>
  <dcterms:created xsi:type="dcterms:W3CDTF">2013-07-25T16:32:41Z</dcterms:created>
  <dcterms:modified xsi:type="dcterms:W3CDTF">2013-07-30T13:36:33Z</dcterms:modified>
</cp:coreProperties>
</file>